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5.png"/><Relationship Id="rId7" Type="http://schemas.openxmlformats.org/officeDocument/2006/relationships/image" Target="../media/image1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r5877" TargetMode="External"/><Relationship Id="rId7" Type="http://schemas.openxmlformats.org/officeDocument/2006/relationships/hyperlink" Target="https://doi.org/10.1021/ma400962p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www.physchem.ox.ac.uk/~fs" TargetMode="External"/><Relationship Id="rId5" Type="http://schemas.openxmlformats.org/officeDocument/2006/relationships/hyperlink" Target="https://doi.org/10.1038/ncomms6145" TargetMode="External"/><Relationship Id="rId4" Type="http://schemas.openxmlformats.org/officeDocument/2006/relationships/hyperlink" Target="https://doi.org/10.1021/la403034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4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9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95.png"/><Relationship Id="rId10" Type="http://schemas.openxmlformats.org/officeDocument/2006/relationships/image" Target="../media/image45.png"/><Relationship Id="rId4" Type="http://schemas.openxmlformats.org/officeDocument/2006/relationships/image" Target="../media/image260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</a:rPr>
              <a:t>Lubricity Figure: Yu, J., Jackson, N. E., Xu, X., Morgenstern, Y., Kaufman, Y., </a:t>
            </a:r>
            <a:r>
              <a:rPr lang="en-US" sz="1400" dirty="0" err="1">
                <a:effectLst/>
                <a:latin typeface="Lucida Grande" panose="020B0502040204020203"/>
              </a:rPr>
              <a:t>Ruths</a:t>
            </a:r>
            <a:r>
              <a:rPr lang="en-US" sz="14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400" i="1" dirty="0">
                <a:effectLst/>
                <a:latin typeface="Lucida Grande" panose="020B0502040204020203"/>
              </a:rPr>
              <a:t>Science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360</a:t>
            </a:r>
            <a:r>
              <a:rPr lang="en-US" sz="1400" dirty="0">
                <a:effectLst/>
                <a:latin typeface="Lucida Grande" panose="020B0502040204020203"/>
              </a:rPr>
              <a:t>(6396), 1434–1438. </a:t>
            </a:r>
            <a:r>
              <a:rPr lang="en-US" sz="1400" dirty="0">
                <a:effectLst/>
                <a:latin typeface="Lucida Grande" panose="020B0502040204020203"/>
                <a:hlinkClick r:id="rId3"/>
              </a:rPr>
              <a:t>https://doi.org/10.1126/science.aar5877</a:t>
            </a:r>
            <a:endParaRPr lang="en-US" sz="14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XR Multilayer Figure: </a:t>
            </a:r>
            <a:r>
              <a:rPr lang="en-US" sz="14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400" dirty="0" err="1">
                <a:effectLst/>
                <a:latin typeface="Lucida Grande" panose="020B0502040204020203"/>
              </a:rPr>
              <a:t>Petkov</a:t>
            </a:r>
            <a:r>
              <a:rPr lang="en-US" sz="14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400" dirty="0" err="1">
                <a:effectLst/>
                <a:latin typeface="Lucida Grande" panose="020B0502040204020203"/>
              </a:rPr>
              <a:t>Monoalkyl</a:t>
            </a:r>
            <a:r>
              <a:rPr lang="en-US" sz="1400" dirty="0">
                <a:effectLst/>
                <a:latin typeface="Lucida Grande" panose="020B0502040204020203"/>
              </a:rPr>
              <a:t> Ether Sulfate/</a:t>
            </a:r>
            <a:r>
              <a:rPr lang="en-US" sz="1400" dirty="0" err="1">
                <a:effectLst/>
                <a:latin typeface="Lucida Grande" panose="020B0502040204020203"/>
              </a:rPr>
              <a:t>AlCl</a:t>
            </a:r>
            <a:r>
              <a:rPr lang="en-US" sz="1400" dirty="0">
                <a:effectLst/>
                <a:latin typeface="Lucida Grande" panose="020B0502040204020203"/>
              </a:rPr>
              <a:t> </a:t>
            </a:r>
            <a:r>
              <a:rPr lang="en-US" sz="1400" baseline="-25000" dirty="0">
                <a:effectLst/>
                <a:latin typeface="Lucida Grande" panose="020B0502040204020203"/>
              </a:rPr>
              <a:t>3</a:t>
            </a:r>
            <a:r>
              <a:rPr lang="en-US" sz="14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400" i="1" dirty="0">
                <a:effectLst/>
                <a:latin typeface="Lucida Grande" panose="020B0502040204020203"/>
              </a:rPr>
              <a:t>Langmuir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29</a:t>
            </a:r>
            <a:r>
              <a:rPr lang="en-US" sz="1400" dirty="0">
                <a:effectLst/>
                <a:latin typeface="Lucida Grande" panose="020B0502040204020203"/>
              </a:rPr>
              <a:t>(37), 11656–11666. </a:t>
            </a:r>
            <a:r>
              <a:rPr lang="en-US" sz="1400" dirty="0">
                <a:effectLst/>
                <a:latin typeface="Lucida Grande" panose="020B0502040204020203"/>
                <a:hlinkClick r:id="rId4"/>
              </a:rPr>
              <a:t>https://doi.org/10.1021/la4030348</a:t>
            </a:r>
            <a:endParaRPr lang="en-US" sz="14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Srinivasan, N.,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5"/>
              </a:rPr>
              <a:t>https://doi.org/10.1038/ncomms6145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6"/>
              </a:rPr>
              <a:t>www.physchem.ox.ac.uk/~fs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https://doi.org/10.1021/ma400962p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549470" y="1168320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08" y="3666740"/>
            <a:ext cx="3592275" cy="2921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83" y="3725046"/>
            <a:ext cx="3844824" cy="286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146650" y="6551075"/>
            <a:ext cx="7194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Yu,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Langmuir, 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549470" y="3208122"/>
            <a:ext cx="836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549470" y="1807249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Numerical difficulties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477A9A-ABB1-0195-11C0-7FA6491A5E6C}"/>
              </a:ext>
            </a:extLst>
          </p:cNvPr>
          <p:cNvSpPr/>
          <p:nvPr/>
        </p:nvSpPr>
        <p:spPr>
          <a:xfrm>
            <a:off x="6284259" y="1537652"/>
            <a:ext cx="4518212" cy="1286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FIGURE HERE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9951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3480</TotalTime>
  <Words>1703</Words>
  <Application>Microsoft Office PowerPoint</Application>
  <PresentationFormat>Widescreen</PresentationFormat>
  <Paragraphs>392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156</cp:revision>
  <dcterms:created xsi:type="dcterms:W3CDTF">2022-03-28T18:43:16Z</dcterms:created>
  <dcterms:modified xsi:type="dcterms:W3CDTF">2022-08-29T23:08:41Z</dcterms:modified>
</cp:coreProperties>
</file>